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56" r:id="rId5"/>
    <p:sldId id="276" r:id="rId6"/>
    <p:sldId id="277" r:id="rId7"/>
    <p:sldId id="271" r:id="rId8"/>
    <p:sldId id="264" r:id="rId9"/>
    <p:sldId id="272" r:id="rId10"/>
    <p:sldId id="261" r:id="rId11"/>
    <p:sldId id="278" r:id="rId12"/>
    <p:sldId id="273" r:id="rId13"/>
    <p:sldId id="279" r:id="rId14"/>
    <p:sldId id="27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6968" autoAdjust="0"/>
  </p:normalViewPr>
  <p:slideViewPr>
    <p:cSldViewPr snapToGrid="0">
      <p:cViewPr varScale="1">
        <p:scale>
          <a:sx n="84" d="100"/>
          <a:sy n="84" d="100"/>
        </p:scale>
        <p:origin x="14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472F4E-D38D-4CC8-B21D-11CD71F91972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122D39-A8AC-4515-A8C8-9E50E821A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026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King was owed 10,000 talents – the amount shows it was impossible to repay.</a:t>
            </a:r>
          </a:p>
          <a:p>
            <a:r>
              <a:rPr lang="en-US" dirty="0"/>
              <a:t>It would take 150,000 years or more on an average daily salary.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122D39-A8AC-4515-A8C8-9E50E821AC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208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122D39-A8AC-4515-A8C8-9E50E821AC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9346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122D39-A8AC-4515-A8C8-9E50E821AC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000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122D39-A8AC-4515-A8C8-9E50E821AC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050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122D39-A8AC-4515-A8C8-9E50E821AC2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5449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122D39-A8AC-4515-A8C8-9E50E821AC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6856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122D39-A8AC-4515-A8C8-9E50E821AC2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230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FE0B6-7908-4D17-8936-83AA7B0E2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55427B-FB13-4E95-9588-ECAE89D5E4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A9B32A-E9A5-461C-BF04-107BB5165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CFE20-9E17-4975-883B-173745EBA190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7FBEE-011F-4118-B203-9A2C47B67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3B5FA8-1C66-4F29-BE27-FDE9C4D38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6E16-5C89-40C6-934A-0D3DD9332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438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F2D42-945F-4606-A97A-22B93A7A1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B348B3-E0A2-4B96-BB2B-10DAEB3CA0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51C46-2BDB-45F7-8F9F-90D6AA32C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CFE20-9E17-4975-883B-173745EBA190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AD4396-EFF0-4336-ABDA-259737AD1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6E3668-7285-4BDE-8048-354970DD5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6E16-5C89-40C6-934A-0D3DD9332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487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0B69FD-7468-49A6-9CD2-462797C889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A57455-8EF6-498E-A604-D0480FB95A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025E2-746D-4A15-9FBA-17A86E39B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CFE20-9E17-4975-883B-173745EBA190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FE1D7-70E3-44AB-A998-B81BDD0B4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9CF20-F2DB-4D8D-B304-1FD2B4089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6E16-5C89-40C6-934A-0D3DD9332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651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4E1C1-261A-41AC-9936-1B0DE8FC0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BB415-570F-42D9-8419-8FF047124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05C441-1D15-4A95-9AB0-CC5A34B01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CFE20-9E17-4975-883B-173745EBA190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EEE7BA-2EAF-4A13-9BA1-442BB7F2E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EB5E7C-7B9A-4180-A990-21C66808C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6E16-5C89-40C6-934A-0D3DD9332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31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6A0AD-03F5-4086-99C6-2C87F6A33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EC8718-ED31-4E9A-8D01-73A1D7CD49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7FABC-AEDD-4B5E-8A51-9E7296D10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CFE20-9E17-4975-883B-173745EBA190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38A6E3-D9BA-4F73-B066-2512685C1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6ED13C-BCCD-4F92-AC9A-D6CF534E4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6E16-5C89-40C6-934A-0D3DD9332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65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855D3-3767-4AEA-940F-390D23D78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3A4B8-1FAE-49DA-AB1D-621906CD95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016016-8C97-44BC-9A44-AE04458B1A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22DFDD-773B-4079-A37A-AA8A59C7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CFE20-9E17-4975-883B-173745EBA190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005296-E78B-4D2B-B3D1-CF4F54C00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6B4C0E-FB0F-450B-941F-50CFA34A7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6E16-5C89-40C6-934A-0D3DD9332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533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E3B8E-435F-47A4-B025-413230719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4B2E35-F75B-42BD-A45B-38D51B28C9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DD1F57-F912-4FC4-B711-02A108CFB3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4DFC84-EE17-46C1-B53C-1628BE9EB5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97BFA1-3625-4479-9ED1-5565A94027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65AC07-2B23-42B5-970C-28BCBF729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CFE20-9E17-4975-883B-173745EBA190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311ECC-774F-44C9-8E24-BFCB18590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C7BAC5-1670-4694-AAD5-2BEB5EFA4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6E16-5C89-40C6-934A-0D3DD9332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539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B50EC-0AEE-4A05-A986-781202EED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E0BED9-6654-490D-8836-9594D6AA8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CFE20-9E17-4975-883B-173745EBA190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A13E6B-BFED-4B8B-B531-C3934293B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860339-590F-435D-8359-1712FE7E1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6E16-5C89-40C6-934A-0D3DD9332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4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4A1E34-1F4F-4B69-A8A9-484EC829A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CFE20-9E17-4975-883B-173745EBA190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057134-CA74-407E-822C-E2F96E57B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0C9454-43F6-4D8C-B968-3547DBE1D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6E16-5C89-40C6-934A-0D3DD9332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96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F50EF-F6D2-4B7E-BC4C-2BCF35E2D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EE9C0-33BC-4BC8-BAEB-7E2E34055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9F4763-FDBB-4D2B-9A88-16436460E8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AF0086-52AF-4829-B91C-1F749C9E7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CFE20-9E17-4975-883B-173745EBA190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F5A8AD-E049-4F7F-B8F2-FF2F9671C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F836EE-686A-4FBD-BCC9-96BD285FD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6E16-5C89-40C6-934A-0D3DD9332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487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CDFD3-3CA0-40F3-80BF-8DC8B9E08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E46228-8D38-45F3-8A75-4F9EDD945F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46D6B3-39F5-41D3-9E09-9564409B77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AFA591-3B0D-4D8B-888D-1E1CC3880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CFE20-9E17-4975-883B-173745EBA190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84C771-FC6E-46E0-BECA-A57A2BB7E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51249E-5F1C-487F-953B-0443496BB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6E16-5C89-40C6-934A-0D3DD9332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440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1B8FA1-E370-4E8B-968B-BAED356E8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310541-351D-47D5-8ADE-206842056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20AC31-9AFB-4E5A-B056-5E90C88E72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CFE20-9E17-4975-883B-173745EBA190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D3272C-AA23-4F3A-A4DD-23F5E70F56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FD9516-CE23-450F-88E9-FC35782F22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06E16-5C89-40C6-934A-0D3DD9332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621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source.in/tool/trinetra/user_image_view.php?id=34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5E7C9-E8C2-484A-8209-7A0A838347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1500" dirty="0">
                <a:solidFill>
                  <a:schemeClr val="bg1"/>
                </a:solidFill>
                <a:latin typeface="+mn-lt"/>
              </a:rPr>
              <a:t>Unforgiveness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CBC7D5-7A66-42BC-88A3-7147E19762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How it Affects a Christian</a:t>
            </a:r>
          </a:p>
        </p:txBody>
      </p:sp>
    </p:spTree>
    <p:extLst>
      <p:ext uri="{BB962C8B-B14F-4D97-AF65-F5344CB8AC3E}">
        <p14:creationId xmlns:p14="http://schemas.microsoft.com/office/powerpoint/2010/main" val="3200535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BF118-97D5-40FB-A2C1-AB033F111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+mn-lt"/>
              </a:rPr>
              <a:t>Unforgiveness is a Sin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29ECE81-0DAF-4F81-B102-5B1B79B01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chemeClr val="bg1"/>
                </a:solidFill>
              </a:rPr>
              <a:t>We do not gradually stop sinning.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chemeClr val="bg1"/>
                </a:solidFill>
              </a:rPr>
              <a:t>A murderer does not gradually stop killing people.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354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064B031C-9D7C-4A32-9927-2E29E8910FBC}"/>
              </a:ext>
            </a:extLst>
          </p:cNvPr>
          <p:cNvSpPr/>
          <p:nvPr/>
        </p:nvSpPr>
        <p:spPr>
          <a:xfrm>
            <a:off x="5690121" y="2638425"/>
            <a:ext cx="811757" cy="7905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94D2711-29AB-42D5-BE63-CBBA48CEB2AD}"/>
              </a:ext>
            </a:extLst>
          </p:cNvPr>
          <p:cNvCxnSpPr>
            <a:cxnSpLocks/>
          </p:cNvCxnSpPr>
          <p:nvPr/>
        </p:nvCxnSpPr>
        <p:spPr>
          <a:xfrm flipH="1">
            <a:off x="3494639" y="3033710"/>
            <a:ext cx="2620905" cy="1010784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33C1A58E-5B3E-498B-91F8-0676D38476A7}"/>
              </a:ext>
            </a:extLst>
          </p:cNvPr>
          <p:cNvSpPr/>
          <p:nvPr/>
        </p:nvSpPr>
        <p:spPr>
          <a:xfrm>
            <a:off x="4798458" y="4998514"/>
            <a:ext cx="2401234" cy="14592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Sexual Abuse</a:t>
            </a:r>
            <a:endParaRPr lang="en-US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8965657-DCB0-434E-A9EF-80B544A97355}"/>
              </a:ext>
            </a:extLst>
          </p:cNvPr>
          <p:cNvSpPr txBox="1"/>
          <p:nvPr/>
        </p:nvSpPr>
        <p:spPr>
          <a:xfrm>
            <a:off x="873358" y="1425085"/>
            <a:ext cx="58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I</a:t>
            </a:r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A89C239-53EC-47BA-AF2E-B5FCACA2870C}"/>
              </a:ext>
            </a:extLst>
          </p:cNvPr>
          <p:cNvSpPr/>
          <p:nvPr/>
        </p:nvSpPr>
        <p:spPr>
          <a:xfrm>
            <a:off x="8684934" y="534491"/>
            <a:ext cx="3051210" cy="145156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Teacher Embarrassed You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95596E6E-3CED-4FB2-AFCC-8D51D0855540}"/>
              </a:ext>
            </a:extLst>
          </p:cNvPr>
          <p:cNvCxnSpPr>
            <a:cxnSpLocks/>
          </p:cNvCxnSpPr>
          <p:nvPr/>
        </p:nvCxnSpPr>
        <p:spPr>
          <a:xfrm flipV="1">
            <a:off x="6076456" y="1295091"/>
            <a:ext cx="2489046" cy="1757877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3DF5ED45-C3B6-48F7-A9E7-AF7C588F206E}"/>
              </a:ext>
            </a:extLst>
          </p:cNvPr>
          <p:cNvCxnSpPr>
            <a:cxnSpLocks/>
          </p:cNvCxnSpPr>
          <p:nvPr/>
        </p:nvCxnSpPr>
        <p:spPr>
          <a:xfrm flipH="1">
            <a:off x="6047777" y="3052968"/>
            <a:ext cx="48222" cy="1789179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8" name="Oval 67">
            <a:extLst>
              <a:ext uri="{FF2B5EF4-FFF2-40B4-BE49-F238E27FC236}">
                <a16:creationId xmlns:a16="http://schemas.microsoft.com/office/drawing/2014/main" id="{309BDFD8-2CE0-40FC-BEB6-51E78E25A655}"/>
              </a:ext>
            </a:extLst>
          </p:cNvPr>
          <p:cNvSpPr/>
          <p:nvPr/>
        </p:nvSpPr>
        <p:spPr>
          <a:xfrm>
            <a:off x="8482896" y="4763375"/>
            <a:ext cx="3408568" cy="19361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Parents Never Affirmed You</a:t>
            </a: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0A5A0F4F-1284-443D-B615-A938BC2ABC0F}"/>
              </a:ext>
            </a:extLst>
          </p:cNvPr>
          <p:cNvCxnSpPr>
            <a:cxnSpLocks/>
          </p:cNvCxnSpPr>
          <p:nvPr/>
        </p:nvCxnSpPr>
        <p:spPr>
          <a:xfrm>
            <a:off x="6081661" y="3033710"/>
            <a:ext cx="2483841" cy="1904996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A41B408A-1F96-47FE-8E21-E039311608E8}"/>
              </a:ext>
            </a:extLst>
          </p:cNvPr>
          <p:cNvSpPr/>
          <p:nvPr/>
        </p:nvSpPr>
        <p:spPr>
          <a:xfrm>
            <a:off x="4634784" y="218518"/>
            <a:ext cx="2635261" cy="16987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Bully On the Playground</a:t>
            </a: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90006937-52FB-4D97-8889-1BC53A4A205A}"/>
              </a:ext>
            </a:extLst>
          </p:cNvPr>
          <p:cNvCxnSpPr>
            <a:cxnSpLocks/>
          </p:cNvCxnSpPr>
          <p:nvPr/>
        </p:nvCxnSpPr>
        <p:spPr>
          <a:xfrm>
            <a:off x="6115545" y="3033710"/>
            <a:ext cx="2165128" cy="274528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27F158A-4DC7-4F89-803A-65F475BBC067}"/>
              </a:ext>
            </a:extLst>
          </p:cNvPr>
          <p:cNvSpPr/>
          <p:nvPr/>
        </p:nvSpPr>
        <p:spPr>
          <a:xfrm>
            <a:off x="300533" y="246361"/>
            <a:ext cx="3761426" cy="211090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Bypassed for a Raise or Advancement</a:t>
            </a:r>
          </a:p>
          <a:p>
            <a:pPr algn="ctr"/>
            <a:r>
              <a:rPr lang="en-US" sz="3200" dirty="0"/>
              <a:t>Because of Favoritism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8C21746-166B-4480-8EC4-196BF49DBDA9}"/>
              </a:ext>
            </a:extLst>
          </p:cNvPr>
          <p:cNvCxnSpPr>
            <a:cxnSpLocks/>
          </p:cNvCxnSpPr>
          <p:nvPr/>
        </p:nvCxnSpPr>
        <p:spPr>
          <a:xfrm flipH="1" flipV="1">
            <a:off x="4202053" y="2158756"/>
            <a:ext cx="1913495" cy="874955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16697219-356F-4861-9385-FFD2C0845360}"/>
              </a:ext>
            </a:extLst>
          </p:cNvPr>
          <p:cNvSpPr txBox="1"/>
          <p:nvPr/>
        </p:nvSpPr>
        <p:spPr>
          <a:xfrm>
            <a:off x="300533" y="4105593"/>
            <a:ext cx="3040196" cy="156966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Mistreatment</a:t>
            </a:r>
          </a:p>
          <a:p>
            <a:r>
              <a:rPr lang="en-US" sz="3200" dirty="0">
                <a:solidFill>
                  <a:schemeClr val="bg1"/>
                </a:solidFill>
              </a:rPr>
              <a:t>by Current or Former Spouse</a:t>
            </a: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B2C47A55-CD4F-4D95-AA15-C3A7F3D99915}"/>
              </a:ext>
            </a:extLst>
          </p:cNvPr>
          <p:cNvCxnSpPr>
            <a:cxnSpLocks/>
          </p:cNvCxnSpPr>
          <p:nvPr/>
        </p:nvCxnSpPr>
        <p:spPr>
          <a:xfrm flipV="1">
            <a:off x="6095999" y="1836615"/>
            <a:ext cx="19545" cy="1285158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2" name="Flowchart: Connector 81">
            <a:extLst>
              <a:ext uri="{FF2B5EF4-FFF2-40B4-BE49-F238E27FC236}">
                <a16:creationId xmlns:a16="http://schemas.microsoft.com/office/drawing/2014/main" id="{81E3D51B-8927-47C8-BFFB-6AC0D5426ACF}"/>
              </a:ext>
            </a:extLst>
          </p:cNvPr>
          <p:cNvSpPr/>
          <p:nvPr/>
        </p:nvSpPr>
        <p:spPr>
          <a:xfrm>
            <a:off x="8300222" y="2255315"/>
            <a:ext cx="3511674" cy="2327443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Demeaning Verbal Abuse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A8F47A9-3C97-4950-8B86-DAA2008F1E82}"/>
              </a:ext>
            </a:extLst>
          </p:cNvPr>
          <p:cNvCxnSpPr>
            <a:cxnSpLocks/>
          </p:cNvCxnSpPr>
          <p:nvPr/>
        </p:nvCxnSpPr>
        <p:spPr>
          <a:xfrm flipH="1" flipV="1">
            <a:off x="4202053" y="3539102"/>
            <a:ext cx="273320" cy="362858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7EE8746-DFBE-4554-955A-DF5F6621C894}"/>
              </a:ext>
            </a:extLst>
          </p:cNvPr>
          <p:cNvCxnSpPr>
            <a:cxnSpLocks/>
          </p:cNvCxnSpPr>
          <p:nvPr/>
        </p:nvCxnSpPr>
        <p:spPr>
          <a:xfrm flipV="1">
            <a:off x="4202052" y="3539102"/>
            <a:ext cx="248547" cy="362858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752B6B7-A24F-420C-8653-BF46572E0D3B}"/>
              </a:ext>
            </a:extLst>
          </p:cNvPr>
          <p:cNvCxnSpPr>
            <a:cxnSpLocks/>
          </p:cNvCxnSpPr>
          <p:nvPr/>
        </p:nvCxnSpPr>
        <p:spPr>
          <a:xfrm flipV="1">
            <a:off x="7642829" y="4017620"/>
            <a:ext cx="25574" cy="449605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5A37268-753D-404B-85CE-EB01A0BA3EBF}"/>
              </a:ext>
            </a:extLst>
          </p:cNvPr>
          <p:cNvCxnSpPr>
            <a:cxnSpLocks/>
          </p:cNvCxnSpPr>
          <p:nvPr/>
        </p:nvCxnSpPr>
        <p:spPr>
          <a:xfrm flipV="1">
            <a:off x="4974053" y="2442805"/>
            <a:ext cx="290733" cy="273892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EBFFAC1-F11B-42ED-941E-5089E3BAFD41}"/>
              </a:ext>
            </a:extLst>
          </p:cNvPr>
          <p:cNvCxnSpPr>
            <a:cxnSpLocks/>
          </p:cNvCxnSpPr>
          <p:nvPr/>
        </p:nvCxnSpPr>
        <p:spPr>
          <a:xfrm flipH="1" flipV="1">
            <a:off x="7232790" y="2968759"/>
            <a:ext cx="305021" cy="424939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024D7D6-A6E5-4349-8067-DFF7D3DEA5D1}"/>
              </a:ext>
            </a:extLst>
          </p:cNvPr>
          <p:cNvCxnSpPr>
            <a:cxnSpLocks/>
          </p:cNvCxnSpPr>
          <p:nvPr/>
        </p:nvCxnSpPr>
        <p:spPr>
          <a:xfrm flipH="1" flipV="1">
            <a:off x="5939110" y="3836190"/>
            <a:ext cx="273320" cy="362858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B22278B-6E0A-43CE-8CC5-7C64388646C5}"/>
              </a:ext>
            </a:extLst>
          </p:cNvPr>
          <p:cNvCxnSpPr>
            <a:cxnSpLocks/>
          </p:cNvCxnSpPr>
          <p:nvPr/>
        </p:nvCxnSpPr>
        <p:spPr>
          <a:xfrm flipH="1" flipV="1">
            <a:off x="7668403" y="1638300"/>
            <a:ext cx="461636" cy="267468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6857011-FB1F-4BD8-A35D-313D64557E9F}"/>
              </a:ext>
            </a:extLst>
          </p:cNvPr>
          <p:cNvCxnSpPr>
            <a:cxnSpLocks/>
          </p:cNvCxnSpPr>
          <p:nvPr/>
        </p:nvCxnSpPr>
        <p:spPr>
          <a:xfrm flipV="1">
            <a:off x="7884014" y="1542779"/>
            <a:ext cx="33102" cy="514514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036BB16-CFF8-4ED6-A67C-2446B712CDB5}"/>
              </a:ext>
            </a:extLst>
          </p:cNvPr>
          <p:cNvCxnSpPr>
            <a:cxnSpLocks/>
          </p:cNvCxnSpPr>
          <p:nvPr/>
        </p:nvCxnSpPr>
        <p:spPr>
          <a:xfrm flipV="1">
            <a:off x="7237098" y="2935802"/>
            <a:ext cx="241621" cy="439643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D3524CB-B4ED-4E6A-BFA7-BBCFE02B9C0C}"/>
              </a:ext>
            </a:extLst>
          </p:cNvPr>
          <p:cNvCxnSpPr>
            <a:cxnSpLocks/>
          </p:cNvCxnSpPr>
          <p:nvPr/>
        </p:nvCxnSpPr>
        <p:spPr>
          <a:xfrm flipV="1">
            <a:off x="7368543" y="4197326"/>
            <a:ext cx="548573" cy="128647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17A79BD-FB92-402F-8BF8-19BAE39F7A4A}"/>
              </a:ext>
            </a:extLst>
          </p:cNvPr>
          <p:cNvCxnSpPr>
            <a:cxnSpLocks/>
          </p:cNvCxnSpPr>
          <p:nvPr/>
        </p:nvCxnSpPr>
        <p:spPr>
          <a:xfrm flipH="1">
            <a:off x="5891406" y="3908669"/>
            <a:ext cx="394322" cy="260778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BAACD07-B278-4D4C-AA5D-B33A223C7900}"/>
              </a:ext>
            </a:extLst>
          </p:cNvPr>
          <p:cNvCxnSpPr>
            <a:cxnSpLocks/>
          </p:cNvCxnSpPr>
          <p:nvPr/>
        </p:nvCxnSpPr>
        <p:spPr>
          <a:xfrm flipH="1" flipV="1">
            <a:off x="4964232" y="2402365"/>
            <a:ext cx="273320" cy="362858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4" name="Arrow: Circular 53">
            <a:extLst>
              <a:ext uri="{FF2B5EF4-FFF2-40B4-BE49-F238E27FC236}">
                <a16:creationId xmlns:a16="http://schemas.microsoft.com/office/drawing/2014/main" id="{A52BA642-9893-4A41-9D80-40EBF25B7BFC}"/>
              </a:ext>
            </a:extLst>
          </p:cNvPr>
          <p:cNvSpPr/>
          <p:nvPr/>
        </p:nvSpPr>
        <p:spPr>
          <a:xfrm rot="3080269">
            <a:off x="7273387" y="3661408"/>
            <a:ext cx="1010276" cy="936266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9039289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Arrow: Circular 54">
            <a:extLst>
              <a:ext uri="{FF2B5EF4-FFF2-40B4-BE49-F238E27FC236}">
                <a16:creationId xmlns:a16="http://schemas.microsoft.com/office/drawing/2014/main" id="{90DCA7A1-127E-4EE0-996D-5026806669D8}"/>
              </a:ext>
            </a:extLst>
          </p:cNvPr>
          <p:cNvSpPr/>
          <p:nvPr/>
        </p:nvSpPr>
        <p:spPr>
          <a:xfrm rot="10009151">
            <a:off x="3915622" y="3425524"/>
            <a:ext cx="1010276" cy="936266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9039289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Arrow: Circular 55">
            <a:extLst>
              <a:ext uri="{FF2B5EF4-FFF2-40B4-BE49-F238E27FC236}">
                <a16:creationId xmlns:a16="http://schemas.microsoft.com/office/drawing/2014/main" id="{ACB5B718-67A5-4DA3-8606-8822A477C296}"/>
              </a:ext>
            </a:extLst>
          </p:cNvPr>
          <p:cNvSpPr/>
          <p:nvPr/>
        </p:nvSpPr>
        <p:spPr>
          <a:xfrm rot="929254">
            <a:off x="6892990" y="2555704"/>
            <a:ext cx="1010276" cy="936266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9039289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835860D7-3E5E-4678-8012-0E0F9667261D}"/>
              </a:ext>
            </a:extLst>
          </p:cNvPr>
          <p:cNvCxnSpPr>
            <a:cxnSpLocks/>
          </p:cNvCxnSpPr>
          <p:nvPr/>
        </p:nvCxnSpPr>
        <p:spPr>
          <a:xfrm flipV="1">
            <a:off x="4543538" y="3947557"/>
            <a:ext cx="91246" cy="517085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8D1BF83E-34E5-4416-B7D0-7D82B844CD32}"/>
              </a:ext>
            </a:extLst>
          </p:cNvPr>
          <p:cNvCxnSpPr>
            <a:cxnSpLocks/>
          </p:cNvCxnSpPr>
          <p:nvPr/>
        </p:nvCxnSpPr>
        <p:spPr>
          <a:xfrm flipH="1" flipV="1">
            <a:off x="4427112" y="4039058"/>
            <a:ext cx="377980" cy="294397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656EAA7B-64F1-4A07-93BA-7BB15D8840C4}"/>
              </a:ext>
            </a:extLst>
          </p:cNvPr>
          <p:cNvCxnSpPr>
            <a:cxnSpLocks/>
          </p:cNvCxnSpPr>
          <p:nvPr/>
        </p:nvCxnSpPr>
        <p:spPr>
          <a:xfrm flipH="1" flipV="1">
            <a:off x="7298809" y="2486546"/>
            <a:ext cx="199847" cy="359937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A4B8B4AE-2A96-4F84-B4A8-A47CA15EE733}"/>
              </a:ext>
            </a:extLst>
          </p:cNvPr>
          <p:cNvCxnSpPr>
            <a:cxnSpLocks/>
          </p:cNvCxnSpPr>
          <p:nvPr/>
        </p:nvCxnSpPr>
        <p:spPr>
          <a:xfrm flipV="1">
            <a:off x="7298809" y="2385590"/>
            <a:ext cx="202975" cy="497709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EE3619A0-497D-462F-9EE8-2418A20CE6F7}"/>
              </a:ext>
            </a:extLst>
          </p:cNvPr>
          <p:cNvCxnSpPr>
            <a:cxnSpLocks/>
          </p:cNvCxnSpPr>
          <p:nvPr/>
        </p:nvCxnSpPr>
        <p:spPr>
          <a:xfrm flipV="1">
            <a:off x="7726385" y="3640437"/>
            <a:ext cx="403654" cy="316796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E26AA979-4203-4A00-8136-E595709DF261}"/>
              </a:ext>
            </a:extLst>
          </p:cNvPr>
          <p:cNvCxnSpPr>
            <a:cxnSpLocks/>
          </p:cNvCxnSpPr>
          <p:nvPr/>
        </p:nvCxnSpPr>
        <p:spPr>
          <a:xfrm flipH="1" flipV="1">
            <a:off x="7849413" y="3547522"/>
            <a:ext cx="99106" cy="503637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8CA2B2F1-06D1-424D-88F1-438284B0D2CD}"/>
              </a:ext>
            </a:extLst>
          </p:cNvPr>
          <p:cNvCxnSpPr>
            <a:cxnSpLocks/>
          </p:cNvCxnSpPr>
          <p:nvPr/>
        </p:nvCxnSpPr>
        <p:spPr>
          <a:xfrm flipV="1">
            <a:off x="5969961" y="2284651"/>
            <a:ext cx="290733" cy="273892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A2ADE424-EDBB-4B8E-8C05-DD35A92398B2}"/>
              </a:ext>
            </a:extLst>
          </p:cNvPr>
          <p:cNvCxnSpPr>
            <a:cxnSpLocks/>
          </p:cNvCxnSpPr>
          <p:nvPr/>
        </p:nvCxnSpPr>
        <p:spPr>
          <a:xfrm flipH="1" flipV="1">
            <a:off x="5996551" y="2312516"/>
            <a:ext cx="292297" cy="237599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65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0" grpId="0" animBg="1"/>
      <p:bldP spid="59" grpId="0"/>
      <p:bldP spid="61" grpId="0" animBg="1"/>
      <p:bldP spid="68" grpId="0" animBg="1"/>
      <p:bldP spid="72" grpId="0" animBg="1"/>
      <p:bldP spid="11" grpId="0" animBg="1"/>
      <p:bldP spid="34" grpId="0" animBg="1"/>
      <p:bldP spid="82" grpId="0" animBg="1"/>
      <p:bldP spid="54" grpId="0" animBg="1"/>
      <p:bldP spid="55" grpId="0" animBg="1"/>
      <p:bldP spid="5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B7D1EC02-F4C3-42E9-ADF4-A035B66296C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3" r="16040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AE8C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4E02B15B-0312-439C-8E57-99037BDFF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r>
              <a:rPr lang="en-US" sz="4800" dirty="0"/>
              <a:t>If Gold: 7-11 Billion</a:t>
            </a:r>
          </a:p>
          <a:p>
            <a:r>
              <a:rPr lang="en-US" sz="4800" dirty="0"/>
              <a:t>If Silver: 161 Million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6A82714-0B02-4170-A0AC-18754EF1C21C}"/>
              </a:ext>
            </a:extLst>
          </p:cNvPr>
          <p:cNvSpPr txBox="1"/>
          <p:nvPr/>
        </p:nvSpPr>
        <p:spPr>
          <a:xfrm>
            <a:off x="4880610" y="360791"/>
            <a:ext cx="70294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10,000 Talents</a:t>
            </a:r>
          </a:p>
          <a:p>
            <a:pPr algn="ctr"/>
            <a:r>
              <a:rPr lang="en-US" sz="5400" dirty="0"/>
              <a:t>Impossible to Repay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93380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6">
            <a:extLst>
              <a:ext uri="{FF2B5EF4-FFF2-40B4-BE49-F238E27FC236}">
                <a16:creationId xmlns:a16="http://schemas.microsoft.com/office/drawing/2014/main" id="{35F2B6E7-F2B4-4D05-9B44-A67A0E5CEA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4263787" cy="4485503"/>
          </a:xfrm>
          <a:prstGeom prst="rect">
            <a:avLst/>
          </a:prstGeom>
          <a:effectLst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83FCA6A-8A37-43C6-84C7-03523EFEDADC}"/>
              </a:ext>
            </a:extLst>
          </p:cNvPr>
          <p:cNvSpPr txBox="1"/>
          <p:nvPr/>
        </p:nvSpPr>
        <p:spPr>
          <a:xfrm>
            <a:off x="0" y="4766310"/>
            <a:ext cx="426378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Matthew 18:21-35</a:t>
            </a:r>
          </a:p>
          <a:p>
            <a:pPr algn="ctr"/>
            <a:r>
              <a:rPr lang="en-US" sz="3600" dirty="0"/>
              <a:t>The Parable of the Unforgiving Servant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9250C6-56D7-4961-ADDD-D3027660CD66}"/>
              </a:ext>
            </a:extLst>
          </p:cNvPr>
          <p:cNvSpPr txBox="1"/>
          <p:nvPr/>
        </p:nvSpPr>
        <p:spPr>
          <a:xfrm>
            <a:off x="4560570" y="1642586"/>
            <a:ext cx="718947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Unwilling to forgive a small debt—100 Denarii: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600" dirty="0"/>
              <a:t>Several thousand dollars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334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BF118-97D5-40FB-A2C1-AB033F111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+mn-lt"/>
              </a:rPr>
              <a:t>Unforgiveness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7F9D9-0C5D-4456-9AB2-6F373A660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7753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i="1" dirty="0">
                <a:solidFill>
                  <a:schemeClr val="bg1"/>
                </a:solidFill>
              </a:rPr>
              <a:t>In anger his master handed him over to the jailers to be </a:t>
            </a:r>
            <a:r>
              <a:rPr lang="en-US" sz="3600" i="1" u="sng" dirty="0">
                <a:solidFill>
                  <a:schemeClr val="bg1"/>
                </a:solidFill>
              </a:rPr>
              <a:t>tortured</a:t>
            </a:r>
            <a:r>
              <a:rPr lang="en-US" sz="3600" i="1" dirty="0">
                <a:solidFill>
                  <a:schemeClr val="bg1"/>
                </a:solidFill>
              </a:rPr>
              <a:t>, until he should pay back all he owed. “This is how my heavenly Father will treat each of you unless you forgive your brother or sister from your heart.” </a:t>
            </a:r>
          </a:p>
          <a:p>
            <a:pPr marL="0" indent="0">
              <a:buNone/>
            </a:pPr>
            <a:r>
              <a:rPr lang="en-US" sz="3600" i="1" dirty="0">
                <a:solidFill>
                  <a:schemeClr val="bg1"/>
                </a:solidFill>
              </a:rPr>
              <a:t>—Mt. 18:33-45</a:t>
            </a:r>
          </a:p>
        </p:txBody>
      </p:sp>
    </p:spTree>
    <p:extLst>
      <p:ext uri="{BB962C8B-B14F-4D97-AF65-F5344CB8AC3E}">
        <p14:creationId xmlns:p14="http://schemas.microsoft.com/office/powerpoint/2010/main" val="3073699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064B031C-9D7C-4A32-9927-2E29E8910FBC}"/>
              </a:ext>
            </a:extLst>
          </p:cNvPr>
          <p:cNvSpPr/>
          <p:nvPr/>
        </p:nvSpPr>
        <p:spPr>
          <a:xfrm>
            <a:off x="5690121" y="2638425"/>
            <a:ext cx="811757" cy="7905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94D2711-29AB-42D5-BE63-CBBA48CEB2AD}"/>
              </a:ext>
            </a:extLst>
          </p:cNvPr>
          <p:cNvCxnSpPr>
            <a:cxnSpLocks/>
          </p:cNvCxnSpPr>
          <p:nvPr/>
        </p:nvCxnSpPr>
        <p:spPr>
          <a:xfrm flipH="1">
            <a:off x="3494639" y="3033710"/>
            <a:ext cx="2620905" cy="1010784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33C1A58E-5B3E-498B-91F8-0676D38476A7}"/>
              </a:ext>
            </a:extLst>
          </p:cNvPr>
          <p:cNvSpPr/>
          <p:nvPr/>
        </p:nvSpPr>
        <p:spPr>
          <a:xfrm>
            <a:off x="4798458" y="4998514"/>
            <a:ext cx="2401234" cy="14592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Sexual Abuse</a:t>
            </a:r>
            <a:endParaRPr lang="en-US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8965657-DCB0-434E-A9EF-80B544A97355}"/>
              </a:ext>
            </a:extLst>
          </p:cNvPr>
          <p:cNvSpPr txBox="1"/>
          <p:nvPr/>
        </p:nvSpPr>
        <p:spPr>
          <a:xfrm>
            <a:off x="873358" y="1425085"/>
            <a:ext cx="58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I</a:t>
            </a:r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A89C239-53EC-47BA-AF2E-B5FCACA2870C}"/>
              </a:ext>
            </a:extLst>
          </p:cNvPr>
          <p:cNvSpPr/>
          <p:nvPr/>
        </p:nvSpPr>
        <p:spPr>
          <a:xfrm>
            <a:off x="8684934" y="534491"/>
            <a:ext cx="3051210" cy="145156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Teacher Embarrassed You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95596E6E-3CED-4FB2-AFCC-8D51D0855540}"/>
              </a:ext>
            </a:extLst>
          </p:cNvPr>
          <p:cNvCxnSpPr>
            <a:cxnSpLocks/>
          </p:cNvCxnSpPr>
          <p:nvPr/>
        </p:nvCxnSpPr>
        <p:spPr>
          <a:xfrm flipV="1">
            <a:off x="6076456" y="1295091"/>
            <a:ext cx="2489046" cy="1757877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3DF5ED45-C3B6-48F7-A9E7-AF7C588F206E}"/>
              </a:ext>
            </a:extLst>
          </p:cNvPr>
          <p:cNvCxnSpPr>
            <a:cxnSpLocks/>
          </p:cNvCxnSpPr>
          <p:nvPr/>
        </p:nvCxnSpPr>
        <p:spPr>
          <a:xfrm flipH="1">
            <a:off x="6047777" y="3052968"/>
            <a:ext cx="48222" cy="1789179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8" name="Oval 67">
            <a:extLst>
              <a:ext uri="{FF2B5EF4-FFF2-40B4-BE49-F238E27FC236}">
                <a16:creationId xmlns:a16="http://schemas.microsoft.com/office/drawing/2014/main" id="{309BDFD8-2CE0-40FC-BEB6-51E78E25A655}"/>
              </a:ext>
            </a:extLst>
          </p:cNvPr>
          <p:cNvSpPr/>
          <p:nvPr/>
        </p:nvSpPr>
        <p:spPr>
          <a:xfrm>
            <a:off x="8482896" y="4763375"/>
            <a:ext cx="3408568" cy="19361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Parents Never Affirmed You</a:t>
            </a: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0A5A0F4F-1284-443D-B615-A938BC2ABC0F}"/>
              </a:ext>
            </a:extLst>
          </p:cNvPr>
          <p:cNvCxnSpPr>
            <a:cxnSpLocks/>
          </p:cNvCxnSpPr>
          <p:nvPr/>
        </p:nvCxnSpPr>
        <p:spPr>
          <a:xfrm>
            <a:off x="6081661" y="3033710"/>
            <a:ext cx="2483841" cy="1904996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A41B408A-1F96-47FE-8E21-E039311608E8}"/>
              </a:ext>
            </a:extLst>
          </p:cNvPr>
          <p:cNvSpPr/>
          <p:nvPr/>
        </p:nvSpPr>
        <p:spPr>
          <a:xfrm>
            <a:off x="4634784" y="218518"/>
            <a:ext cx="2635261" cy="16987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Bully On the Playground</a:t>
            </a: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90006937-52FB-4D97-8889-1BC53A4A205A}"/>
              </a:ext>
            </a:extLst>
          </p:cNvPr>
          <p:cNvCxnSpPr>
            <a:cxnSpLocks/>
          </p:cNvCxnSpPr>
          <p:nvPr/>
        </p:nvCxnSpPr>
        <p:spPr>
          <a:xfrm>
            <a:off x="6115545" y="3033710"/>
            <a:ext cx="2014494" cy="241525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27F158A-4DC7-4F89-803A-65F475BBC067}"/>
              </a:ext>
            </a:extLst>
          </p:cNvPr>
          <p:cNvSpPr/>
          <p:nvPr/>
        </p:nvSpPr>
        <p:spPr>
          <a:xfrm>
            <a:off x="300533" y="246361"/>
            <a:ext cx="3761426" cy="211090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Bypassed for a Raise or Advancement</a:t>
            </a:r>
          </a:p>
          <a:p>
            <a:pPr algn="ctr"/>
            <a:r>
              <a:rPr lang="en-US" sz="3200" dirty="0"/>
              <a:t>Because of Favoritism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8C21746-166B-4480-8EC4-196BF49DBDA9}"/>
              </a:ext>
            </a:extLst>
          </p:cNvPr>
          <p:cNvCxnSpPr>
            <a:cxnSpLocks/>
          </p:cNvCxnSpPr>
          <p:nvPr/>
        </p:nvCxnSpPr>
        <p:spPr>
          <a:xfrm flipH="1" flipV="1">
            <a:off x="4202053" y="2158756"/>
            <a:ext cx="1913495" cy="874955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16697219-356F-4861-9385-FFD2C0845360}"/>
              </a:ext>
            </a:extLst>
          </p:cNvPr>
          <p:cNvSpPr txBox="1"/>
          <p:nvPr/>
        </p:nvSpPr>
        <p:spPr>
          <a:xfrm>
            <a:off x="300533" y="4105593"/>
            <a:ext cx="3040196" cy="156966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Mistreatment</a:t>
            </a:r>
          </a:p>
          <a:p>
            <a:r>
              <a:rPr lang="en-US" sz="3200" dirty="0">
                <a:solidFill>
                  <a:schemeClr val="bg1"/>
                </a:solidFill>
              </a:rPr>
              <a:t>by Current or Former Spouse</a:t>
            </a: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B2C47A55-CD4F-4D95-AA15-C3A7F3D99915}"/>
              </a:ext>
            </a:extLst>
          </p:cNvPr>
          <p:cNvCxnSpPr>
            <a:cxnSpLocks/>
          </p:cNvCxnSpPr>
          <p:nvPr/>
        </p:nvCxnSpPr>
        <p:spPr>
          <a:xfrm flipV="1">
            <a:off x="6095999" y="2021537"/>
            <a:ext cx="0" cy="1100236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2" name="Flowchart: Connector 81">
            <a:extLst>
              <a:ext uri="{FF2B5EF4-FFF2-40B4-BE49-F238E27FC236}">
                <a16:creationId xmlns:a16="http://schemas.microsoft.com/office/drawing/2014/main" id="{81E3D51B-8927-47C8-BFFB-6AC0D5426ACF}"/>
              </a:ext>
            </a:extLst>
          </p:cNvPr>
          <p:cNvSpPr/>
          <p:nvPr/>
        </p:nvSpPr>
        <p:spPr>
          <a:xfrm>
            <a:off x="8300222" y="2255315"/>
            <a:ext cx="3511674" cy="2327443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Demeaning Verbal Abuse</a:t>
            </a:r>
          </a:p>
        </p:txBody>
      </p:sp>
    </p:spTree>
    <p:extLst>
      <p:ext uri="{BB962C8B-B14F-4D97-AF65-F5344CB8AC3E}">
        <p14:creationId xmlns:p14="http://schemas.microsoft.com/office/powerpoint/2010/main" val="4052947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0" grpId="0" animBg="1"/>
      <p:bldP spid="59" grpId="0"/>
      <p:bldP spid="61" grpId="0" animBg="1"/>
      <p:bldP spid="68" grpId="0" animBg="1"/>
      <p:bldP spid="72" grpId="0" animBg="1"/>
      <p:bldP spid="11" grpId="0" animBg="1"/>
      <p:bldP spid="34" grpId="0" animBg="1"/>
      <p:bldP spid="8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drawing, clock, light&#10;&#10;Description automatically generated">
            <a:extLst>
              <a:ext uri="{FF2B5EF4-FFF2-40B4-BE49-F238E27FC236}">
                <a16:creationId xmlns:a16="http://schemas.microsoft.com/office/drawing/2014/main" id="{CA8019DA-8D48-4C93-BCAF-1125DE7F91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315188" y="2182524"/>
            <a:ext cx="5715000" cy="3838575"/>
          </a:xfrm>
          <a:prstGeom prst="rect">
            <a:avLst/>
          </a:prstGeom>
        </p:spPr>
      </p:pic>
      <p:sp>
        <p:nvSpPr>
          <p:cNvPr id="5" name="Flowchart: Connector 4">
            <a:extLst>
              <a:ext uri="{FF2B5EF4-FFF2-40B4-BE49-F238E27FC236}">
                <a16:creationId xmlns:a16="http://schemas.microsoft.com/office/drawing/2014/main" id="{8D361401-78D6-4745-BF5C-0CB856DE1B45}"/>
              </a:ext>
            </a:extLst>
          </p:cNvPr>
          <p:cNvSpPr/>
          <p:nvPr/>
        </p:nvSpPr>
        <p:spPr>
          <a:xfrm>
            <a:off x="6874137" y="4668819"/>
            <a:ext cx="742278" cy="677732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F42C319-E47D-42F6-9AAE-9B06721C314D}"/>
              </a:ext>
            </a:extLst>
          </p:cNvPr>
          <p:cNvCxnSpPr>
            <a:cxnSpLocks/>
          </p:cNvCxnSpPr>
          <p:nvPr/>
        </p:nvCxnSpPr>
        <p:spPr>
          <a:xfrm flipH="1">
            <a:off x="7358231" y="1688951"/>
            <a:ext cx="559397" cy="297986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D90069EB-D7FF-4C76-947C-E66B57435E00}"/>
              </a:ext>
            </a:extLst>
          </p:cNvPr>
          <p:cNvSpPr txBox="1"/>
          <p:nvPr/>
        </p:nvSpPr>
        <p:spPr>
          <a:xfrm>
            <a:off x="6874137" y="966241"/>
            <a:ext cx="2818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Decaying Skin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50E724-3345-4D47-9DB8-5429A0B942D7}"/>
              </a:ext>
            </a:extLst>
          </p:cNvPr>
          <p:cNvSpPr txBox="1"/>
          <p:nvPr/>
        </p:nvSpPr>
        <p:spPr>
          <a:xfrm>
            <a:off x="2475382" y="2574355"/>
            <a:ext cx="17230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Stench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AED41AD-A8FC-484E-AA03-7EC61E38FFAA}"/>
              </a:ext>
            </a:extLst>
          </p:cNvPr>
          <p:cNvSpPr txBox="1"/>
          <p:nvPr/>
        </p:nvSpPr>
        <p:spPr>
          <a:xfrm>
            <a:off x="4592173" y="1612572"/>
            <a:ext cx="17230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Bacteria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6B2826F-EF96-44DC-9A64-EF10129AB2E0}"/>
              </a:ext>
            </a:extLst>
          </p:cNvPr>
          <p:cNvSpPr txBox="1"/>
          <p:nvPr/>
        </p:nvSpPr>
        <p:spPr>
          <a:xfrm>
            <a:off x="1038562" y="5697933"/>
            <a:ext cx="17230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Pus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DBCF83-1F7E-475B-911B-25B42491FF78}"/>
              </a:ext>
            </a:extLst>
          </p:cNvPr>
          <p:cNvSpPr txBox="1"/>
          <p:nvPr/>
        </p:nvSpPr>
        <p:spPr>
          <a:xfrm>
            <a:off x="302784" y="204350"/>
            <a:ext cx="4201121" cy="212365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Unforgiveness is like a wound that will not heal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7672590-80B6-4857-9D18-BA73C3026533}"/>
              </a:ext>
            </a:extLst>
          </p:cNvPr>
          <p:cNvSpPr txBox="1"/>
          <p:nvPr/>
        </p:nvSpPr>
        <p:spPr>
          <a:xfrm>
            <a:off x="1038561" y="3983191"/>
            <a:ext cx="3839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Infectious / Poison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DB23356-A2A5-4BCE-8B25-6B52515446F5}"/>
              </a:ext>
            </a:extLst>
          </p:cNvPr>
          <p:cNvCxnSpPr>
            <a:cxnSpLocks/>
          </p:cNvCxnSpPr>
          <p:nvPr/>
        </p:nvCxnSpPr>
        <p:spPr>
          <a:xfrm>
            <a:off x="6096000" y="2258903"/>
            <a:ext cx="1020855" cy="2340195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DA66E91-994B-4C6A-B15F-C4E2BE604C71}"/>
              </a:ext>
            </a:extLst>
          </p:cNvPr>
          <p:cNvCxnSpPr>
            <a:cxnSpLocks/>
          </p:cNvCxnSpPr>
          <p:nvPr/>
        </p:nvCxnSpPr>
        <p:spPr>
          <a:xfrm>
            <a:off x="4033224" y="3044414"/>
            <a:ext cx="2887530" cy="1624405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2A2B9B6-110E-41BE-92B2-DD0F2E779665}"/>
              </a:ext>
            </a:extLst>
          </p:cNvPr>
          <p:cNvCxnSpPr>
            <a:cxnSpLocks/>
          </p:cNvCxnSpPr>
          <p:nvPr/>
        </p:nvCxnSpPr>
        <p:spPr>
          <a:xfrm>
            <a:off x="4834891" y="4448287"/>
            <a:ext cx="1920911" cy="37293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406C055-B991-4086-B77E-647A4E28F6B8}"/>
              </a:ext>
            </a:extLst>
          </p:cNvPr>
          <p:cNvCxnSpPr>
            <a:cxnSpLocks/>
          </p:cNvCxnSpPr>
          <p:nvPr/>
        </p:nvCxnSpPr>
        <p:spPr>
          <a:xfrm flipV="1">
            <a:off x="2119256" y="5245428"/>
            <a:ext cx="4754881" cy="77567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lowchart: Connector 33">
            <a:extLst>
              <a:ext uri="{FF2B5EF4-FFF2-40B4-BE49-F238E27FC236}">
                <a16:creationId xmlns:a16="http://schemas.microsoft.com/office/drawing/2014/main" id="{B629E3F6-4C49-4253-90E6-F5642B7445C8}"/>
              </a:ext>
            </a:extLst>
          </p:cNvPr>
          <p:cNvSpPr/>
          <p:nvPr/>
        </p:nvSpPr>
        <p:spPr>
          <a:xfrm>
            <a:off x="7079456" y="5232699"/>
            <a:ext cx="45719" cy="45719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lowchart: Connector 34">
            <a:extLst>
              <a:ext uri="{FF2B5EF4-FFF2-40B4-BE49-F238E27FC236}">
                <a16:creationId xmlns:a16="http://schemas.microsoft.com/office/drawing/2014/main" id="{B5EF18FB-7456-472E-9982-6A688DEB6EE4}"/>
              </a:ext>
            </a:extLst>
          </p:cNvPr>
          <p:cNvSpPr/>
          <p:nvPr/>
        </p:nvSpPr>
        <p:spPr>
          <a:xfrm>
            <a:off x="7291809" y="5135543"/>
            <a:ext cx="45719" cy="45719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lowchart: Connector 35">
            <a:extLst>
              <a:ext uri="{FF2B5EF4-FFF2-40B4-BE49-F238E27FC236}">
                <a16:creationId xmlns:a16="http://schemas.microsoft.com/office/drawing/2014/main" id="{C1FBD0BF-15E9-4690-A4B2-2F0A3BB3CC4A}"/>
              </a:ext>
            </a:extLst>
          </p:cNvPr>
          <p:cNvSpPr/>
          <p:nvPr/>
        </p:nvSpPr>
        <p:spPr>
          <a:xfrm>
            <a:off x="7186137" y="4913611"/>
            <a:ext cx="45719" cy="45719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lowchart: Connector 36">
            <a:extLst>
              <a:ext uri="{FF2B5EF4-FFF2-40B4-BE49-F238E27FC236}">
                <a16:creationId xmlns:a16="http://schemas.microsoft.com/office/drawing/2014/main" id="{F43BE739-C965-4C0C-9429-FAD532115DCC}"/>
              </a:ext>
            </a:extLst>
          </p:cNvPr>
          <p:cNvSpPr/>
          <p:nvPr/>
        </p:nvSpPr>
        <p:spPr>
          <a:xfrm>
            <a:off x="7469981" y="5089824"/>
            <a:ext cx="45719" cy="45719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lowchart: Connector 37">
            <a:extLst>
              <a:ext uri="{FF2B5EF4-FFF2-40B4-BE49-F238E27FC236}">
                <a16:creationId xmlns:a16="http://schemas.microsoft.com/office/drawing/2014/main" id="{55BA6132-5D91-4F6C-BA61-4FF118FAED74}"/>
              </a:ext>
            </a:extLst>
          </p:cNvPr>
          <p:cNvSpPr/>
          <p:nvPr/>
        </p:nvSpPr>
        <p:spPr>
          <a:xfrm>
            <a:off x="7407115" y="4794773"/>
            <a:ext cx="45719" cy="45719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lowchart: Connector 38">
            <a:extLst>
              <a:ext uri="{FF2B5EF4-FFF2-40B4-BE49-F238E27FC236}">
                <a16:creationId xmlns:a16="http://schemas.microsoft.com/office/drawing/2014/main" id="{E983DABA-89BE-441B-BE78-08BEDA4D2182}"/>
              </a:ext>
            </a:extLst>
          </p:cNvPr>
          <p:cNvSpPr/>
          <p:nvPr/>
        </p:nvSpPr>
        <p:spPr>
          <a:xfrm>
            <a:off x="7071136" y="5047801"/>
            <a:ext cx="45719" cy="45719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lowchart: Connector 39">
            <a:extLst>
              <a:ext uri="{FF2B5EF4-FFF2-40B4-BE49-F238E27FC236}">
                <a16:creationId xmlns:a16="http://schemas.microsoft.com/office/drawing/2014/main" id="{0D582A7B-744C-4490-9F38-35773AD680C0}"/>
              </a:ext>
            </a:extLst>
          </p:cNvPr>
          <p:cNvSpPr/>
          <p:nvPr/>
        </p:nvSpPr>
        <p:spPr>
          <a:xfrm>
            <a:off x="7058023" y="4794772"/>
            <a:ext cx="45719" cy="45719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919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/>
      <p:bldP spid="12" grpId="0"/>
      <p:bldP spid="13" grpId="0"/>
      <p:bldP spid="14" grpId="0"/>
      <p:bldP spid="16" grpId="0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BF118-97D5-40FB-A2C1-AB033F111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+mn-lt"/>
              </a:rPr>
              <a:t>When Forgiveness is Not Given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29ECE81-0DAF-4F81-B102-5B1B79B01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solidFill>
                  <a:schemeClr val="bg1"/>
                </a:solidFill>
              </a:rPr>
              <a:t>Others smell the stench from the unhealed wound.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chemeClr val="bg1"/>
                </a:solidFill>
              </a:rPr>
              <a:t>The odor is so familiar it isn’t noticed by the person with the wound.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solidFill>
                  <a:schemeClr val="bg1"/>
                </a:solidFill>
              </a:rPr>
              <a:t>Infection spreads throughout the body (personality).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solidFill>
                  <a:schemeClr val="bg1"/>
                </a:solidFill>
              </a:rPr>
              <a:t>The germs and bacteria (bitterness) infects others.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898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BF118-97D5-40FB-A2C1-AB033F111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+mn-lt"/>
              </a:rPr>
              <a:t>The Goal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29ECE81-0DAF-4F81-B102-5B1B79B01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dirty="0">
                <a:solidFill>
                  <a:schemeClr val="bg1"/>
                </a:solidFill>
              </a:rPr>
              <a:t>Healing of the soul that has been embittered by unforgiveness.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774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BF118-97D5-40FB-A2C1-AB033F111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04900"/>
            <a:ext cx="10515600" cy="3533775"/>
          </a:xfrm>
        </p:spPr>
        <p:txBody>
          <a:bodyPr>
            <a:norm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+mn-lt"/>
              </a:rPr>
              <a:t>Forgiveness is not a</a:t>
            </a:r>
            <a:br>
              <a:rPr lang="en-US" sz="6600" dirty="0">
                <a:solidFill>
                  <a:schemeClr val="bg1"/>
                </a:solidFill>
                <a:latin typeface="+mn-lt"/>
              </a:rPr>
            </a:br>
            <a:r>
              <a:rPr lang="en-US" sz="6600" dirty="0">
                <a:solidFill>
                  <a:schemeClr val="bg1"/>
                </a:solidFill>
                <a:latin typeface="+mn-lt"/>
              </a:rPr>
              <a:t>process, it is a decision!</a:t>
            </a:r>
          </a:p>
        </p:txBody>
      </p:sp>
    </p:spTree>
    <p:extLst>
      <p:ext uri="{BB962C8B-B14F-4D97-AF65-F5344CB8AC3E}">
        <p14:creationId xmlns:p14="http://schemas.microsoft.com/office/powerpoint/2010/main" val="3058518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A11ECDC3670144AD9372F42DF926DD" ma:contentTypeVersion="13" ma:contentTypeDescription="Create a new document." ma:contentTypeScope="" ma:versionID="03e5141a5edebe9d1be4d484d00f7ccf">
  <xsd:schema xmlns:xsd="http://www.w3.org/2001/XMLSchema" xmlns:xs="http://www.w3.org/2001/XMLSchema" xmlns:p="http://schemas.microsoft.com/office/2006/metadata/properties" xmlns:ns3="55df3454-b174-4734-ad56-461ec1e5d25c" xmlns:ns4="ae4633b8-19ee-4b8e-9e2a-0488a016ddc1" targetNamespace="http://schemas.microsoft.com/office/2006/metadata/properties" ma:root="true" ma:fieldsID="298abef7ea5a97ce7645c6e2bea59401" ns3:_="" ns4:_="">
    <xsd:import namespace="55df3454-b174-4734-ad56-461ec1e5d25c"/>
    <xsd:import namespace="ae4633b8-19ee-4b8e-9e2a-0488a016ddc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df3454-b174-4734-ad56-461ec1e5d2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4633b8-19ee-4b8e-9e2a-0488a016dd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16846FB-83F9-4B5E-AC8B-D40CCE1C54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A9EF874-830B-435F-A4F9-91C356C5B99A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55df3454-b174-4734-ad56-461ec1e5d25c"/>
    <ds:schemaRef ds:uri="http://purl.org/dc/dcmitype/"/>
    <ds:schemaRef ds:uri="http://schemas.microsoft.com/office/infopath/2007/PartnerControls"/>
    <ds:schemaRef ds:uri="http://purl.org/dc/elements/1.1/"/>
    <ds:schemaRef ds:uri="ae4633b8-19ee-4b8e-9e2a-0488a016ddc1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839CBAE-C0E6-4ED9-BC69-3D32EBAA75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5df3454-b174-4734-ad56-461ec1e5d25c"/>
    <ds:schemaRef ds:uri="ae4633b8-19ee-4b8e-9e2a-0488a016dd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1869</TotalTime>
  <Words>303</Words>
  <Application>Microsoft Office PowerPoint</Application>
  <PresentationFormat>Widescreen</PresentationFormat>
  <Paragraphs>59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Unforgiveness</vt:lpstr>
      <vt:lpstr>PowerPoint Presentation</vt:lpstr>
      <vt:lpstr>PowerPoint Presentation</vt:lpstr>
      <vt:lpstr>Unforgiveness</vt:lpstr>
      <vt:lpstr>PowerPoint Presentation</vt:lpstr>
      <vt:lpstr>PowerPoint Presentation</vt:lpstr>
      <vt:lpstr>When Forgiveness is Not Given</vt:lpstr>
      <vt:lpstr>The Goal</vt:lpstr>
      <vt:lpstr>Forgiveness is not a process, it is a decision!</vt:lpstr>
      <vt:lpstr>Unforgiveness is a Sin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Beautiful Feet</dc:creator>
  <cp:lastModifiedBy>Chester Swearingen</cp:lastModifiedBy>
  <cp:revision>20</cp:revision>
  <dcterms:created xsi:type="dcterms:W3CDTF">2019-09-16T17:48:50Z</dcterms:created>
  <dcterms:modified xsi:type="dcterms:W3CDTF">2019-12-16T19:05:00Z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0x010100DCA11ECDC3670144AD9372F42DF926DD</vt:lpwstr>
  </property>
</Properties>
</file>